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4" r:id="rId2"/>
    <p:sldId id="321" r:id="rId3"/>
    <p:sldId id="347" r:id="rId4"/>
    <p:sldId id="364" r:id="rId5"/>
    <p:sldId id="368" r:id="rId6"/>
    <p:sldId id="351" r:id="rId7"/>
    <p:sldId id="352" r:id="rId8"/>
    <p:sldId id="3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84518" autoAdjust="0"/>
  </p:normalViewPr>
  <p:slideViewPr>
    <p:cSldViewPr>
      <p:cViewPr varScale="1">
        <p:scale>
          <a:sx n="58" d="100"/>
          <a:sy n="58" d="100"/>
        </p:scale>
        <p:origin x="15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3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доходов  бюджета </a:t>
            </a:r>
            <a:r>
              <a:rPr lang="ru-RU" sz="3000" b="1" i="0" u="none" strike="noStrike" baseline="0" dirty="0" err="1">
                <a:solidFill>
                  <a:srgbClr val="000000"/>
                </a:solidFill>
                <a:latin typeface="Times New Roman"/>
                <a:cs typeface="Times New Roman"/>
              </a:rPr>
              <a:t>Островецкого</a:t>
            </a:r>
            <a:r>
              <a:rPr lang="ru-RU" sz="3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  района </a:t>
            </a:r>
          </a:p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3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на </a:t>
            </a:r>
            <a:r>
              <a:rPr lang="ru-RU" sz="3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2020</a:t>
            </a:r>
            <a:r>
              <a:rPr lang="en-US" sz="3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3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  </a:t>
            </a:r>
          </a:p>
        </c:rich>
      </c:tx>
      <c:layout>
        <c:manualLayout>
          <c:xMode val="edge"/>
          <c:yMode val="edge"/>
          <c:x val="0.16208659057006364"/>
          <c:y val="1.1624498714310457E-2"/>
        </c:manualLayout>
      </c:layout>
      <c:overlay val="0"/>
      <c:spPr>
        <a:noFill/>
        <a:ln w="25400">
          <a:noFill/>
        </a:ln>
      </c:spPr>
    </c:title>
    <c:autoTitleDeleted val="0"/>
    <c:view3D>
      <c:rotX val="1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540913725712344E-2"/>
          <c:y val="0.4046596253513996"/>
          <c:w val="0.90376607504535289"/>
          <c:h val="0.42887304902705076"/>
        </c:manualLayout>
      </c:layout>
      <c:pie3DChart>
        <c:varyColors val="1"/>
        <c:ser>
          <c:idx val="0"/>
          <c:order val="0"/>
          <c:tx>
            <c:strRef>
              <c:f>Лист1!$C$4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4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EFA-48CB-BEB1-63698D43675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FEFA-48CB-BEB1-63698D43675F}"/>
              </c:ext>
            </c:extLst>
          </c:dPt>
          <c:dLbls>
            <c:dLbl>
              <c:idx val="0"/>
              <c:layout>
                <c:manualLayout>
                  <c:x val="0.13688348533771408"/>
                  <c:y val="-0.52132079619489191"/>
                </c:manualLayout>
              </c:layout>
              <c:tx>
                <c:rich>
                  <a:bodyPr/>
                  <a:lstStyle/>
                  <a:p>
                    <a:pPr>
                      <a:defRPr sz="11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Безвозмездные </a:t>
                    </a:r>
                  </a:p>
                  <a:p>
                    <a:pPr>
                      <a:defRPr sz="11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поступления</a:t>
                    </a:r>
                  </a:p>
                  <a:p>
                    <a:pPr>
                      <a:defRPr sz="11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1,1%</a:t>
                    </a:r>
                    <a:endParaRPr lang="ru-RU" sz="1600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EFA-48CB-BEB1-63698D43675F}"/>
                </c:ext>
              </c:extLst>
            </c:dLbl>
            <c:dLbl>
              <c:idx val="1"/>
              <c:layout>
                <c:manualLayout>
                  <c:x val="-0.11655974433051979"/>
                  <c:y val="0.53643497608484214"/>
                </c:manualLayout>
              </c:layout>
              <c:tx>
                <c:rich>
                  <a:bodyPr/>
                  <a:lstStyle/>
                  <a:p>
                    <a:pPr>
                      <a:defRPr sz="11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Собственные </a:t>
                    </a:r>
                  </a:p>
                  <a:p>
                    <a:pPr>
                      <a:defRPr sz="11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доходы</a:t>
                    </a:r>
                    <a:endParaRPr lang="ru-RU" sz="1600" b="0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  <a:p>
                    <a:pPr>
                      <a:defRPr sz="110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98,9%</a:t>
                    </a:r>
                    <a:endParaRPr lang="ru-RU" sz="1600" b="1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EFA-48CB-BEB1-63698D43675F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Лист1!$D$2:$E$3</c:f>
              <c:strCache>
                <c:ptCount val="2"/>
                <c:pt idx="0">
                  <c:v>НДС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Лист1!$D$4:$E$4</c:f>
              <c:numCache>
                <c:formatCode>General</c:formatCode>
                <c:ptCount val="2"/>
                <c:pt idx="0">
                  <c:v>99.2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FA-48CB-BEB1-63698D436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FF"/>
                </a:solidFill>
                <a:latin typeface="Arial Cyr"/>
                <a:ea typeface="Arial Cyr"/>
                <a:cs typeface="Arial Cyr"/>
              </a:defRPr>
            </a:pPr>
            <a:r>
              <a:rPr lang="ru-RU" sz="2400" dirty="0">
                <a:solidFill>
                  <a:srgbClr val="0000FF"/>
                </a:solidFill>
              </a:rPr>
              <a:t>Структура собственных доходов бюджета </a:t>
            </a:r>
            <a:endParaRPr lang="ru-RU" sz="2400" dirty="0" smtClean="0">
              <a:solidFill>
                <a:srgbClr val="0000FF"/>
              </a:solidFill>
            </a:endParaRPr>
          </a:p>
          <a:p>
            <a:pPr>
              <a:defRPr sz="2400" b="1" i="0" u="none" strike="noStrike" baseline="0">
                <a:solidFill>
                  <a:srgbClr val="0000FF"/>
                </a:solidFill>
                <a:latin typeface="Arial Cyr"/>
                <a:ea typeface="Arial Cyr"/>
                <a:cs typeface="Arial Cyr"/>
              </a:defRPr>
            </a:pPr>
            <a:r>
              <a:rPr lang="ru-RU" sz="2400" dirty="0" smtClean="0">
                <a:solidFill>
                  <a:srgbClr val="0000FF"/>
                </a:solidFill>
              </a:rPr>
              <a:t>Островецкого </a:t>
            </a:r>
            <a:r>
              <a:rPr lang="ru-RU" sz="2400" dirty="0">
                <a:solidFill>
                  <a:srgbClr val="0000FF"/>
                </a:solidFill>
              </a:rPr>
              <a:t>района на </a:t>
            </a:r>
            <a:r>
              <a:rPr lang="ru-RU" sz="2400" dirty="0" smtClean="0">
                <a:solidFill>
                  <a:srgbClr val="0000FF"/>
                </a:solidFill>
              </a:rPr>
              <a:t>2020 </a:t>
            </a:r>
            <a:r>
              <a:rPr lang="ru-RU" sz="2400" dirty="0">
                <a:solidFill>
                  <a:srgbClr val="0000FF"/>
                </a:solidFill>
              </a:rPr>
              <a:t>год
</a:t>
            </a:r>
          </a:p>
        </c:rich>
      </c:tx>
      <c:layout>
        <c:manualLayout>
          <c:xMode val="edge"/>
          <c:yMode val="edge"/>
          <c:x val="0.13488606848181436"/>
          <c:y val="4.1135767120019104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075962429357936"/>
          <c:y val="0.43017464332025429"/>
          <c:w val="0.67282804462455292"/>
          <c:h val="0.37220870028615577"/>
        </c:manualLayout>
      </c:layout>
      <c:pie3DChart>
        <c:varyColors val="1"/>
        <c:ser>
          <c:idx val="0"/>
          <c:order val="0"/>
          <c:tx>
            <c:strRef>
              <c:f>Лист1!$D$11</c:f>
              <c:strCache>
                <c:ptCount val="1"/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1"/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3641-4A22-863B-FF482F0C312A}"/>
              </c:ext>
            </c:extLst>
          </c:dPt>
          <c:dPt>
            <c:idx val="2"/>
            <c:bubble3D val="0"/>
            <c:spPr>
              <a:noFill/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3641-4A22-863B-FF482F0C312A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3641-4A22-863B-FF482F0C312A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3641-4A22-863B-FF482F0C312A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3641-4A22-863B-FF482F0C312A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3641-4A22-863B-FF482F0C312A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3641-4A22-863B-FF482F0C312A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3641-4A22-863B-FF482F0C312A}"/>
              </c:ext>
            </c:extLst>
          </c:dPt>
          <c:dPt>
            <c:idx val="9"/>
            <c:bubble3D val="0"/>
            <c:spPr>
              <a:solidFill>
                <a:srgbClr val="FF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3641-4A22-863B-FF482F0C312A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3641-4A22-863B-FF482F0C312A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3641-4A22-863B-FF482F0C312A}"/>
              </c:ext>
            </c:extLst>
          </c:dPt>
          <c:dLbls>
            <c:dLbl>
              <c:idx val="0"/>
              <c:layout>
                <c:manualLayout>
                  <c:x val="9.3222851597893383E-2"/>
                  <c:y val="-6.9042349436050254E-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8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НДС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8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4,7%</a:t>
                    </a:r>
                    <a:endParaRPr lang="ru-RU" sz="1300" b="0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641-4A22-863B-FF482F0C312A}"/>
                </c:ext>
              </c:extLst>
            </c:dLbl>
            <c:dLbl>
              <c:idx val="1"/>
              <c:layout>
                <c:manualLayout>
                  <c:x val="8.0511488141291276E-2"/>
                  <c:y val="0.10542862536467644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800" b="1" dirty="0"/>
                      <a:t>Подоходный налог
</a:t>
                    </a:r>
                    <a:r>
                      <a:rPr lang="ru-RU" sz="1800" b="1" dirty="0" smtClean="0"/>
                      <a:t>73,0%</a:t>
                    </a:r>
                    <a:r>
                      <a:rPr lang="ru-RU" sz="1800" b="1" dirty="0"/>
                      <a:t>
</a:t>
                    </a:r>
                    <a:endParaRPr lang="ru-RU" sz="13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41-4A22-863B-FF482F0C312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41-4A22-863B-FF482F0C312A}"/>
                </c:ext>
              </c:extLst>
            </c:dLbl>
            <c:dLbl>
              <c:idx val="3"/>
              <c:layout>
                <c:manualLayout>
                  <c:x val="3.0894301294670072E-2"/>
                  <c:y val="0.24743423615847265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800" b="1" dirty="0"/>
                      <a:t>Неналоговые   доходы
</a:t>
                    </a:r>
                    <a:r>
                      <a:rPr lang="ru-RU" sz="1800" b="1" dirty="0" smtClean="0"/>
                      <a:t>3,9 %</a:t>
                    </a:r>
                    <a:endParaRPr lang="ru-RU" sz="13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41-4A22-863B-FF482F0C312A}"/>
                </c:ext>
              </c:extLst>
            </c:dLbl>
            <c:dLbl>
              <c:idx val="4"/>
              <c:layout>
                <c:manualLayout>
                  <c:x val="-6.6879910539392129E-2"/>
                  <c:y val="-9.4883244792587876E-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800" b="1" i="0" u="none" strike="noStrike" baseline="0" dirty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Налог на прибыль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800" b="1" i="0" u="none" strike="noStrike" baseline="0" dirty="0" smtClean="0">
                        <a:solidFill>
                          <a:srgbClr val="000000"/>
                        </a:solidFill>
                        <a:latin typeface="Arial Cyr"/>
                        <a:cs typeface="Arial Cyr"/>
                      </a:rPr>
                      <a:t>10,1%</a:t>
                    </a:r>
                    <a:endParaRPr lang="ru-RU" sz="1300" b="0" i="0" u="none" strike="noStrike" baseline="0" dirty="0">
                      <a:solidFill>
                        <a:srgbClr val="000000"/>
                      </a:solidFill>
                      <a:latin typeface="Arial Cyr"/>
                      <a:cs typeface="Arial Cyr"/>
                    </a:endParaRP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41-4A22-863B-FF482F0C312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41-4A22-863B-FF482F0C312A}"/>
                </c:ext>
              </c:extLst>
            </c:dLbl>
            <c:dLbl>
              <c:idx val="6"/>
              <c:layout>
                <c:manualLayout>
                  <c:x val="4.6330233835573352E-2"/>
                  <c:y val="-0.13782887643571901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800" b="1" dirty="0"/>
                      <a:t>Налоги и сборы от выручки от реализации товаров(</a:t>
                    </a:r>
                    <a:r>
                      <a:rPr lang="ru-RU" sz="1800" b="1" dirty="0" err="1"/>
                      <a:t>работ,услуг</a:t>
                    </a:r>
                    <a:r>
                      <a:rPr lang="ru-RU" sz="1800" b="1" dirty="0"/>
                      <a:t>)
</a:t>
                    </a:r>
                    <a:r>
                      <a:rPr lang="ru-RU" sz="1800" b="1" dirty="0" smtClean="0"/>
                      <a:t>4,3%</a:t>
                    </a:r>
                    <a:endParaRPr lang="ru-RU" sz="13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41-4A22-863B-FF482F0C312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641-4A22-863B-FF482F0C312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641-4A22-863B-FF482F0C312A}"/>
                </c:ext>
              </c:extLst>
            </c:dLbl>
            <c:dLbl>
              <c:idx val="9"/>
              <c:layout>
                <c:manualLayout>
                  <c:x val="0.16982100668092279"/>
                  <c:y val="-0.15037388250723718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800" b="1" dirty="0"/>
                      <a:t>Налоги на собственность 
</a:t>
                    </a:r>
                    <a:r>
                      <a:rPr lang="ru-RU" sz="1800" b="1" dirty="0" smtClean="0"/>
                      <a:t>4,0</a:t>
                    </a:r>
                    <a:endParaRPr lang="ru-RU" sz="1300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641-4A22-863B-FF482F0C312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641-4A22-863B-FF482F0C312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641-4A22-863B-FF482F0C312A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Лист1!$D$2:$O$4</c:f>
              <c:strCache>
                <c:ptCount val="10"/>
                <c:pt idx="0">
                  <c:v>НДС</c:v>
                </c:pt>
                <c:pt idx="1">
                  <c:v>Подоходный налог</c:v>
                </c:pt>
                <c:pt idx="3">
                  <c:v>Неналоговые доходы</c:v>
                </c:pt>
                <c:pt idx="4">
                  <c:v>Налог на прибыль</c:v>
                </c:pt>
                <c:pt idx="6">
                  <c:v>Налоги и сборы от выручки от реализации товаров (работ,услуг)</c:v>
                </c:pt>
                <c:pt idx="9">
                  <c:v>Налоги на собственность </c:v>
                </c:pt>
              </c:strCache>
            </c:strRef>
          </c:cat>
          <c:val>
            <c:numRef>
              <c:f>Лист1!$D$5:$O$5</c:f>
              <c:numCache>
                <c:formatCode>General</c:formatCode>
                <c:ptCount val="12"/>
                <c:pt idx="0">
                  <c:v>8.5</c:v>
                </c:pt>
                <c:pt idx="1">
                  <c:v>63.6</c:v>
                </c:pt>
                <c:pt idx="3">
                  <c:v>7.2</c:v>
                </c:pt>
                <c:pt idx="4">
                  <c:v>8.1</c:v>
                </c:pt>
                <c:pt idx="6">
                  <c:v>5.6</c:v>
                </c:pt>
                <c:pt idx="9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641-4A22-863B-FF482F0C312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0.36809</cdr:y>
    </cdr:from>
    <cdr:to>
      <cdr:x>0.60198</cdr:x>
      <cdr:y>0.45203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4236720" y="2210192"/>
          <a:ext cx="864096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0.38103</cdr:x>
      <cdr:y>0.83578</cdr:y>
    </cdr:from>
    <cdr:to>
      <cdr:x>0.40652</cdr:x>
      <cdr:y>0.85977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 flipV="1">
          <a:off x="3228608" y="5018504"/>
          <a:ext cx="216024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0.19355</cdr:x>
      <cdr:y>0.6044</cdr:y>
    </cdr:from>
    <cdr:to>
      <cdr:x>0.25</cdr:x>
      <cdr:y>0.73626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728193" y="3960440"/>
          <a:ext cx="504056" cy="86409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EF09-230F-4305-87C1-F3FD819C3819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7EC74-3F14-47E9-8FBC-CC4348347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536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4C283-66E7-4742-88A5-77AEFAAEE0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CA0A4-5F49-4A0A-9331-6121383DB6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40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1128B-FC3B-4F1C-920B-EA8641410A2B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E6EFA-8410-4026-A32B-8EA096CD9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457200" y="3571875"/>
            <a:ext cx="8229600" cy="1801813"/>
          </a:xfrm>
        </p:spPr>
        <p:txBody>
          <a:bodyPr/>
          <a:lstStyle/>
          <a:p>
            <a:pPr marL="0" indent="0" defTabSz="912813">
              <a:buNone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начальник финансового отдела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Островецкого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районного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исполнительного комитета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0"/>
            <a:ext cx="8229600" cy="1357313"/>
          </a:xfrm>
        </p:spPr>
        <p:txBody>
          <a:bodyPr/>
          <a:lstStyle/>
          <a:p>
            <a:pPr algn="l" defTabSz="912813"/>
            <a:r>
              <a:rPr lang="ru-RU" sz="4000" b="1" dirty="0">
                <a:solidFill>
                  <a:srgbClr val="0000FF"/>
                </a:solidFill>
                <a:latin typeface="Arial" charset="0"/>
                <a:cs typeface="Arial" charset="0"/>
              </a:rPr>
              <a:t>Киреева </a:t>
            </a:r>
            <a:r>
              <a:rPr lang="ru-RU" sz="40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/>
            </a:r>
            <a:br>
              <a:rPr lang="ru-RU" sz="40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ru-RU" sz="4000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Янина </a:t>
            </a:r>
            <a:r>
              <a:rPr lang="ru-RU" sz="4000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Викентьевна</a:t>
            </a:r>
            <a:endParaRPr lang="ru-RU" sz="4000" b="1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501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9472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Arial" charset="0"/>
                <a:cs typeface="Arial" charset="0"/>
              </a:rPr>
              <a:t>О проекте бюджета Островецкого района </a:t>
            </a:r>
            <a:r>
              <a:rPr lang="ru-RU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/>
            </a:r>
            <a:br>
              <a:rPr lang="ru-RU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</a:br>
            <a:r>
              <a:rPr lang="ru-RU" b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на 2020 </a:t>
            </a:r>
            <a:r>
              <a:rPr lang="ru-RU" b="1" dirty="0">
                <a:solidFill>
                  <a:srgbClr val="0000FF"/>
                </a:solidFill>
                <a:latin typeface="Arial" charset="0"/>
                <a:cs typeface="Arial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0359484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619275"/>
              </p:ext>
            </p:extLst>
          </p:nvPr>
        </p:nvGraphicFramePr>
        <p:xfrm>
          <a:off x="1" y="97208"/>
          <a:ext cx="9143999" cy="6760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4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9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290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Ожидаемое исполнение бюджета за </a:t>
                      </a:r>
                      <a:r>
                        <a:rPr lang="ru-RU" sz="24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2019 </a:t>
                      </a:r>
                      <a:r>
                        <a:rPr lang="ru-RU" sz="2400" b="1" u="none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год, тыс. рублей</a:t>
                      </a:r>
                      <a:endParaRPr lang="ru-RU" sz="24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417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spc="-1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План на </a:t>
                      </a:r>
                      <a:r>
                        <a:rPr lang="ru-RU" sz="2000" b="1" u="none" strike="noStrike" spc="-1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2019 </a:t>
                      </a:r>
                      <a:r>
                        <a:rPr lang="ru-RU" sz="2000" b="1" u="none" strike="noStrike" spc="-1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2000" b="1" i="0" u="none" strike="noStrike" spc="-100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spc="-1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Ожидаемое исполнение </a:t>
                      </a:r>
                      <a:r>
                        <a:rPr lang="ru-RU" sz="2000" b="1" u="none" strike="noStrike" spc="-1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2019 </a:t>
                      </a:r>
                      <a:r>
                        <a:rPr lang="ru-RU" sz="2000" b="1" u="none" strike="noStrike" spc="-1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2000" b="1" i="0" u="none" strike="noStrike" spc="-100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spc="-1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Отклонение (+;-)</a:t>
                      </a:r>
                      <a:endParaRPr lang="ru-RU" sz="2000" b="1" i="0" u="none" strike="noStrike" spc="-100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spc="-1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Проект </a:t>
                      </a:r>
                      <a:r>
                        <a:rPr lang="ru-RU" sz="2000" b="1" u="none" strike="noStrike" spc="-1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2020 </a:t>
                      </a:r>
                      <a:r>
                        <a:rPr lang="ru-RU" sz="2000" b="1" u="none" strike="noStrike" spc="-100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2000" b="1" i="0" u="none" strike="noStrike" spc="-100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spc="-1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 2020 года к ожидаемому,%%</a:t>
                      </a:r>
                      <a:endParaRPr lang="ru-RU" sz="2000" b="1" i="0" u="none" strike="noStrike" spc="-100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6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ДОХОДОВ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58034,5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60126,4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2091,9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63578,4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105,7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7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Собственные доходы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56671,9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58763,8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2091,9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62912,9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72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Безвозмездные поступление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1362,6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1362,6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2417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617410"/>
              </p:ext>
            </p:extLst>
          </p:nvPr>
        </p:nvGraphicFramePr>
        <p:xfrm>
          <a:off x="335280" y="426720"/>
          <a:ext cx="8473440" cy="600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62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085699"/>
              </p:ext>
            </p:extLst>
          </p:nvPr>
        </p:nvGraphicFramePr>
        <p:xfrm>
          <a:off x="107503" y="116632"/>
          <a:ext cx="8928993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658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281861"/>
              </p:ext>
            </p:extLst>
          </p:nvPr>
        </p:nvGraphicFramePr>
        <p:xfrm>
          <a:off x="0" y="33507"/>
          <a:ext cx="8928992" cy="682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3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316">
                <a:tc gridSpan="3"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Структура </a:t>
                      </a:r>
                      <a:r>
                        <a:rPr lang="ru-RU" sz="18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расходов районного бюджета на 2020 год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455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Сумма, </a:t>
                      </a:r>
                      <a:r>
                        <a:rPr lang="ru-RU" sz="18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тыс.руб</a:t>
                      </a: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Удельный вес,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сфера: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48373,</a:t>
                      </a:r>
                      <a:r>
                        <a:rPr lang="en-US" sz="1800" b="1" i="0" u="none" strike="noStrike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68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 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25104,8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11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здравоохранение 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15859,3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407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2160,9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51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Культура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2980,5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95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физическая культура и спорт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2268,3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455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Функционирование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органов местного управления и самоуправления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2636,7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Резервные фонды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629,1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933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Трансферт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областной бюджет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4139,9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</a:t>
                      </a:r>
                      <a:r>
                        <a:rPr lang="ru-RU" sz="1800" b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экомика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1733,9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и территориальная оборона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52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Строительство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жилья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Архив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Транспорт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247,2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Топливо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421,2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Охрана </a:t>
                      </a: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окружающей среды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3471,6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08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Средства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массовой информации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21479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4754">
                <a:tc>
                  <a:txBody>
                    <a:bodyPr/>
                    <a:lstStyle/>
                    <a:p>
                      <a:pPr algn="l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62096,3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ts val="1800"/>
                        </a:lnSpc>
                      </a:pPr>
                      <a:r>
                        <a:rPr lang="ru-RU" sz="1800" b="1" u="none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6" marR="7096" marT="70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0586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89977"/>
              </p:ext>
            </p:extLst>
          </p:nvPr>
        </p:nvGraphicFramePr>
        <p:xfrm>
          <a:off x="251517" y="188640"/>
          <a:ext cx="8712970" cy="6336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1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1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9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44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Проект бюджета на </a:t>
                      </a:r>
                      <a:r>
                        <a:rPr lang="ru-RU" sz="2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2000" b="1" u="none" strike="noStrike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ru-RU" sz="2000" b="1" u="none" strike="noStrike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u="none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по отраслям </a:t>
                      </a:r>
                      <a:r>
                        <a:rPr lang="ru-RU" sz="2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социальной сферы, тыс.руб.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81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Бюджет </a:t>
                      </a:r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2020 </a:t>
                      </a:r>
                      <a:r>
                        <a:rPr lang="ru-RU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Ожидаемый бюджет  </a:t>
                      </a:r>
                      <a:r>
                        <a:rPr lang="en-US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%, рост 2020 </a:t>
                      </a:r>
                      <a:r>
                        <a:rPr lang="ru-RU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года к ожидаемому исполнению  </a:t>
                      </a:r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2019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5104,8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20681,0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121,4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Здравоохранение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5859,3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10338,9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153,4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Физкультура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2268,3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1239,2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183,0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Культура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2980,5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3129,2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105,</a:t>
                      </a:r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04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2160,9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2074,0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104,2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32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2000" b="1" i="0" u="none" strike="noStrike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48373,</a:t>
                      </a:r>
                      <a:r>
                        <a:rPr 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2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7462,3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2000" b="1" u="none" strike="noStrike" dirty="0" smtClean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29,1</a:t>
                      </a:r>
                      <a:endParaRPr lang="ru-RU" sz="2000" b="1" i="0" u="none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036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20" y="1645921"/>
            <a:ext cx="8208000" cy="1981200"/>
          </a:xfrm>
        </p:spPr>
        <p:txBody>
          <a:bodyPr/>
          <a:lstStyle/>
          <a:p>
            <a:pPr marL="0" indent="0" eaLnBrk="1" hangingPunct="1">
              <a:buFont typeface="Georgia" pitchFamily="18" charset="0"/>
              <a:buNone/>
              <a:defRPr/>
            </a:pPr>
            <a:r>
              <a:rPr lang="ru-RU" sz="5400" b="1" dirty="0" smtClean="0"/>
              <a:t>Спасибо за </a:t>
            </a:r>
            <a:r>
              <a:rPr lang="ru-RU" sz="5400" b="1" dirty="0" smtClean="0">
                <a:cs typeface="Aharoni" pitchFamily="2" charset="-79"/>
              </a:rPr>
              <a:t>внимание</a:t>
            </a:r>
            <a:endParaRPr lang="ru-RU" sz="5400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890648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278</Words>
  <Application>Microsoft Office PowerPoint</Application>
  <PresentationFormat>Экран (4:3)</PresentationFormat>
  <Paragraphs>138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Aharoni</vt:lpstr>
      <vt:lpstr>Arial</vt:lpstr>
      <vt:lpstr>Arial Cyr</vt:lpstr>
      <vt:lpstr>Calibri</vt:lpstr>
      <vt:lpstr>Georgia</vt:lpstr>
      <vt:lpstr>Times New Roman</vt:lpstr>
      <vt:lpstr>Тема Office</vt:lpstr>
      <vt:lpstr>Киреева  Янина Викентьевна</vt:lpstr>
      <vt:lpstr>О проекте бюджета Островецкого района  на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июля 2015 г.                            г. Островец</dc:title>
  <dc:creator>USER</dc:creator>
  <cp:lastModifiedBy>Алексеевец Наталья Викторовна</cp:lastModifiedBy>
  <cp:revision>118</cp:revision>
  <cp:lastPrinted>2019-12-26T13:45:01Z</cp:lastPrinted>
  <dcterms:created xsi:type="dcterms:W3CDTF">2015-07-23T09:30:41Z</dcterms:created>
  <dcterms:modified xsi:type="dcterms:W3CDTF">2019-12-26T13:46:55Z</dcterms:modified>
</cp:coreProperties>
</file>